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
  </p:notesMasterIdLst>
  <p:sldIdLst>
    <p:sldId id="268" r:id="rId2"/>
    <p:sldId id="256" r:id="rId3"/>
    <p:sldId id="257" r:id="rId4"/>
    <p:sldId id="260" r:id="rId5"/>
    <p:sldId id="261" r:id="rId6"/>
    <p:sldId id="269" r:id="rId7"/>
    <p:sldId id="258" r:id="rId8"/>
    <p:sldId id="259" r:id="rId9"/>
    <p:sldId id="262" r:id="rId10"/>
    <p:sldId id="270" r:id="rId11"/>
    <p:sldId id="263" r:id="rId12"/>
    <p:sldId id="264" r:id="rId13"/>
    <p:sldId id="265" r:id="rId14"/>
    <p:sldId id="266" r:id="rId15"/>
    <p:sldId id="267" r:id="rId16"/>
    <p:sldId id="273" r:id="rId17"/>
    <p:sldId id="274" r:id="rId18"/>
    <p:sldId id="275" r:id="rId19"/>
    <p:sldId id="276" r:id="rId20"/>
    <p:sldId id="277" r:id="rId21"/>
    <p:sldId id="282" r:id="rId22"/>
    <p:sldId id="281" r:id="rId23"/>
    <p:sldId id="278" r:id="rId24"/>
    <p:sldId id="279" r:id="rId25"/>
    <p:sldId id="280" r:id="rId26"/>
    <p:sldId id="28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1576" autoAdjust="0"/>
  </p:normalViewPr>
  <p:slideViewPr>
    <p:cSldViewPr snapToGrid="0" snapToObjects="1" showGuides="1">
      <p:cViewPr varScale="1">
        <p:scale>
          <a:sx n="131" d="100"/>
          <a:sy n="131" d="100"/>
        </p:scale>
        <p:origin x="-944"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06C8B1-B357-4D4A-AC80-81E47C525608}" type="datetimeFigureOut">
              <a:rPr lang="en-US" smtClean="0"/>
              <a:t>4/7/15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00827C-7DD9-2A45-8FA3-2D4ED403DBF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Or play from file in folder</a:t>
            </a:r>
          </a:p>
          <a:p>
            <a:endParaRPr lang="en-US" dirty="0"/>
          </a:p>
        </p:txBody>
      </p:sp>
      <p:sp>
        <p:nvSpPr>
          <p:cNvPr id="4" name="Slide Number Placeholder 3"/>
          <p:cNvSpPr>
            <a:spLocks noGrp="1"/>
          </p:cNvSpPr>
          <p:nvPr>
            <p:ph type="sldNum" sz="quarter" idx="10"/>
          </p:nvPr>
        </p:nvSpPr>
        <p:spPr/>
        <p:txBody>
          <a:bodyPr/>
          <a:lstStyle/>
          <a:p>
            <a:fld id="{DA00827C-7DD9-2A45-8FA3-2D4ED403DBF8}" type="slidenum">
              <a:rPr lang="en-US" smtClean="0"/>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DC552-112D-5143-915B-29C15015FD35}"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DC552-112D-5143-915B-29C15015FD35}"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DC552-112D-5143-915B-29C15015FD35}"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DC552-112D-5143-915B-29C15015FD35}"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DC552-112D-5143-915B-29C15015FD35}" type="datetimeFigureOut">
              <a:rPr lang="en-US" smtClean="0"/>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DC552-112D-5143-915B-29C15015FD35}" type="datetimeFigureOut">
              <a:rPr lang="en-US" smtClean="0"/>
              <a:t>4/7/15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DC552-112D-5143-915B-29C15015FD35}" type="datetimeFigureOut">
              <a:rPr lang="en-US" smtClean="0"/>
              <a:t>4/7/15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DC552-112D-5143-915B-29C15015FD35}" type="datetimeFigureOut">
              <a:rPr lang="en-US" smtClean="0"/>
              <a:t>4/7/15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DC552-112D-5143-915B-29C15015FD35}" type="datetimeFigureOut">
              <a:rPr lang="en-US" smtClean="0"/>
              <a:t>4/7/15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DC552-112D-5143-915B-29C15015FD35}" type="datetimeFigureOut">
              <a:rPr lang="en-US" smtClean="0"/>
              <a:t>4/7/15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DC552-112D-5143-915B-29C15015FD35}" type="datetimeFigureOut">
              <a:rPr lang="en-US" smtClean="0"/>
              <a:t>4/7/15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130F3-0D6A-9B4C-AD32-C2F712D4676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DC552-112D-5143-915B-29C15015FD35}" type="datetimeFigureOut">
              <a:rPr lang="en-US" smtClean="0"/>
              <a:t>4/7/15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130F3-0D6A-9B4C-AD32-C2F712D4676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hanks-creative-education.com/motion-graphics-for-web.html" TargetMode="External"/><Relationship Id="rId3" Type="http://schemas.openxmlformats.org/officeDocument/2006/relationships/hyperlink" Target="https://www.facebook.com/groups/profshank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inemagraphs.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hyperlink" Target="https://vimeo.com/31636206" TargetMode="External"/><Relationship Id="rId4" Type="http://schemas.openxmlformats.org/officeDocument/2006/relationships/image" Target="../media/image20.gif"/><Relationship Id="rId1" Type="http://schemas.openxmlformats.org/officeDocument/2006/relationships/slideLayout" Target="../slideLayouts/slideLayout1.xml"/><Relationship Id="rId2" Type="http://schemas.openxmlformats.org/officeDocument/2006/relationships/hyperlink" Target="http://www.shanks-creative-education.com/motion-graphics-for-web.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hyperlink" Target="http://dandenney.com/posts/front-end-dev/photoshops-timeline-rocks" TargetMode="External"/><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otionserved.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shanks.aiph@gmail.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vimeo.com/23673802" TargetMode="External"/><Relationship Id="rId4" Type="http://schemas.openxmlformats.org/officeDocument/2006/relationships/hyperlink" Target="http://escamilla000.tumblr.com/post/115025849378"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atedrawsthings.tumblr.com/" TargetMode="External"/><Relationship Id="rId3" Type="http://schemas.openxmlformats.org/officeDocument/2006/relationships/image" Target="../media/image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will create a Frame and a Timeline GIF in PS</a:t>
            </a:r>
            <a:endParaRPr lang="en-US" dirty="0"/>
          </a:p>
        </p:txBody>
      </p:sp>
      <p:sp>
        <p:nvSpPr>
          <p:cNvPr id="3" name="Content Placeholder 2"/>
          <p:cNvSpPr>
            <a:spLocks noGrp="1"/>
          </p:cNvSpPr>
          <p:nvPr>
            <p:ph idx="1"/>
          </p:nvPr>
        </p:nvSpPr>
        <p:spPr>
          <a:xfrm>
            <a:off x="457200" y="1600201"/>
            <a:ext cx="8229600" cy="2394140"/>
          </a:xfrm>
        </p:spPr>
        <p:txBody>
          <a:bodyPr vert="horz">
            <a:noAutofit/>
          </a:bodyPr>
          <a:lstStyle/>
          <a:p>
            <a:r>
              <a:rPr lang="en-US" sz="1800" dirty="0" smtClean="0"/>
              <a:t>Both GIFS should have looping endless motion. The end leads seamlessly back to the beginning. There is no clear stopping at the end.</a:t>
            </a:r>
          </a:p>
          <a:p>
            <a:endParaRPr lang="en-US" sz="1800" dirty="0" smtClean="0"/>
          </a:p>
          <a:p>
            <a:r>
              <a:rPr lang="en-US" sz="1800" dirty="0" smtClean="0"/>
              <a:t>For Frame animation, choose either flipbook or </a:t>
            </a:r>
            <a:r>
              <a:rPr lang="en-US" sz="1800" dirty="0" err="1" smtClean="0"/>
              <a:t>cinemagif</a:t>
            </a:r>
            <a:endParaRPr lang="en-US" sz="1800" dirty="0" smtClean="0"/>
          </a:p>
          <a:p>
            <a:pPr>
              <a:buNone/>
            </a:pPr>
            <a:endParaRPr lang="en-US" sz="1800" dirty="0" smtClean="0"/>
          </a:p>
          <a:p>
            <a:r>
              <a:rPr lang="en-US" sz="1800" dirty="0" smtClean="0"/>
              <a:t>For Timeline choose a more complex subject where changes to color, fade ins or outs, and complex animation of several subjects, etc. are demonstrated.</a:t>
            </a:r>
          </a:p>
          <a:p>
            <a:endParaRPr lang="en-US" sz="1800" dirty="0" smtClean="0"/>
          </a:p>
          <a:p>
            <a:r>
              <a:rPr lang="en-US" sz="1800" dirty="0" smtClean="0"/>
              <a:t>There are a bunch of examples on my site and on my </a:t>
            </a:r>
            <a:r>
              <a:rPr lang="en-US" sz="1800" dirty="0" err="1" smtClean="0"/>
              <a:t>facebook</a:t>
            </a:r>
            <a:r>
              <a:rPr lang="en-US" sz="1800" dirty="0" smtClean="0"/>
              <a:t> group</a:t>
            </a:r>
            <a:br>
              <a:rPr lang="en-US" sz="1800" dirty="0" smtClean="0"/>
            </a:br>
            <a:r>
              <a:rPr lang="en-US" sz="1800" dirty="0" smtClean="0">
                <a:hlinkClick r:id="rId2"/>
              </a:rPr>
              <a:t>http://www.shanks-creative-education.com/motion-graphics-for-web.html</a:t>
            </a:r>
            <a:r>
              <a:rPr lang="en-US" sz="1800" dirty="0" smtClean="0"/>
              <a:t/>
            </a:r>
            <a:br>
              <a:rPr lang="en-US" sz="1800" dirty="0" smtClean="0"/>
            </a:br>
            <a:r>
              <a:rPr lang="en-US" sz="1800" dirty="0" smtClean="0">
                <a:hlinkClick r:id="rId3"/>
              </a:rPr>
              <a:t>https://www.facebook.com/groups/profshanks/</a:t>
            </a:r>
            <a:r>
              <a:rPr lang="en-US" sz="1800" dirty="0" smtClean="0"/>
              <a:t/>
            </a:r>
            <a:br>
              <a:rPr lang="en-US" sz="1800" dirty="0" smtClean="0"/>
            </a:br>
            <a:endParaRPr lang="en-US" sz="1800" dirty="0" smtClean="0"/>
          </a:p>
          <a:p>
            <a:r>
              <a:rPr lang="en-US" sz="1800" dirty="0" smtClean="0"/>
              <a:t>Search the </a:t>
            </a:r>
            <a:r>
              <a:rPr lang="en-US" sz="1800" dirty="0" err="1" smtClean="0"/>
              <a:t>facebook</a:t>
            </a:r>
            <a:r>
              <a:rPr lang="en-US" sz="1800" dirty="0" smtClean="0"/>
              <a:t> page using the magnifying glass, use keywords motion and gif</a:t>
            </a:r>
            <a:br>
              <a:rPr lang="en-US" sz="1800" dirty="0" smtClean="0"/>
            </a:br>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75055"/>
            <a:ext cx="6400800" cy="2352195"/>
          </a:xfrm>
        </p:spPr>
        <p:txBody>
          <a:bodyPr>
            <a:normAutofit/>
          </a:bodyPr>
          <a:lstStyle/>
          <a:p>
            <a:r>
              <a:rPr lang="en-US" sz="6000" dirty="0" smtClean="0"/>
              <a:t>CINEMAGIF or CINEMAGRAPH</a:t>
            </a:r>
            <a:endParaRPr lang="en-US" sz="6000" dirty="0"/>
          </a:p>
        </p:txBody>
      </p:sp>
      <p:sp>
        <p:nvSpPr>
          <p:cNvPr id="5" name="Rectangle 4"/>
          <p:cNvSpPr/>
          <p:nvPr/>
        </p:nvSpPr>
        <p:spPr>
          <a:xfrm>
            <a:off x="907005" y="2921168"/>
            <a:ext cx="7842036" cy="1477328"/>
          </a:xfrm>
          <a:prstGeom prst="rect">
            <a:avLst/>
          </a:prstGeom>
        </p:spPr>
        <p:txBody>
          <a:bodyPr wrap="none">
            <a:spAutoFit/>
          </a:bodyPr>
          <a:lstStyle/>
          <a:p>
            <a:r>
              <a:rPr lang="en-US" dirty="0" smtClean="0">
                <a:hlinkClick r:id="rId2"/>
              </a:rPr>
              <a:t>http://cinemagraphs.com/</a:t>
            </a:r>
            <a:endParaRPr lang="en-US" dirty="0" smtClean="0"/>
          </a:p>
          <a:p>
            <a:r>
              <a:rPr lang="en-US" dirty="0" smtClean="0"/>
              <a:t>So many wonderful examples here, use the navigation at the top of the page</a:t>
            </a:r>
          </a:p>
          <a:p>
            <a:endParaRPr lang="en-US" dirty="0" smtClean="0"/>
          </a:p>
          <a:p>
            <a:r>
              <a:rPr lang="en-US" dirty="0" smtClean="0"/>
              <a:t>The idea is you put your camera on a tripod. You shoot your first frame, if possible</a:t>
            </a:r>
          </a:p>
          <a:p>
            <a:r>
              <a:rPr lang="en-US" dirty="0"/>
              <a:t>a</a:t>
            </a:r>
            <a:r>
              <a:rPr lang="en-US" dirty="0" smtClean="0"/>
              <a:t>n empty background</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24695" y="310240"/>
            <a:ext cx="8094609" cy="646331"/>
          </a:xfrm>
          <a:prstGeom prst="rect">
            <a:avLst/>
          </a:prstGeom>
          <a:noFill/>
        </p:spPr>
        <p:txBody>
          <a:bodyPr wrap="square" rtlCol="0">
            <a:spAutoFit/>
          </a:bodyPr>
          <a:lstStyle/>
          <a:p>
            <a:r>
              <a:rPr lang="en-US" dirty="0" smtClean="0"/>
              <a:t>Notice how the motion is isolated and repeating. It is an endless loop and draws attention to the focal point. Nothing else moves but a single, isolated, subject</a:t>
            </a:r>
            <a:endParaRPr lang="en-US" dirty="0"/>
          </a:p>
        </p:txBody>
      </p:sp>
      <p:pic>
        <p:nvPicPr>
          <p:cNvPr id="3" name="Picture 2" descr="chelsea-hotel-4429.gif"/>
          <p:cNvPicPr>
            <a:picLocks noChangeAspect="1"/>
          </p:cNvPicPr>
          <p:nvPr/>
        </p:nvPicPr>
        <p:blipFill>
          <a:blip r:embed="rId2"/>
          <a:stretch>
            <a:fillRect/>
          </a:stretch>
        </p:blipFill>
        <p:spPr>
          <a:xfrm>
            <a:off x="0" y="1124088"/>
            <a:ext cx="9144000" cy="514032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newspaper-man-429.gif"/>
          <p:cNvPicPr>
            <a:picLocks noChangeAspect="1"/>
          </p:cNvPicPr>
          <p:nvPr/>
        </p:nvPicPr>
        <p:blipFill>
          <a:blip r:embed="rId2"/>
          <a:stretch>
            <a:fillRect/>
          </a:stretch>
        </p:blipFill>
        <p:spPr>
          <a:xfrm>
            <a:off x="-1" y="700414"/>
            <a:ext cx="9144001" cy="514032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ab-window-429.gif"/>
          <p:cNvPicPr>
            <a:picLocks noChangeAspect="1"/>
          </p:cNvPicPr>
          <p:nvPr/>
        </p:nvPicPr>
        <p:blipFill>
          <a:blip r:embed="rId2"/>
          <a:stretch>
            <a:fillRect/>
          </a:stretch>
        </p:blipFill>
        <p:spPr>
          <a:xfrm>
            <a:off x="0" y="514645"/>
            <a:ext cx="9144000" cy="51403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nyfw-red-hat-429.gif"/>
          <p:cNvPicPr>
            <a:picLocks noChangeAspect="1"/>
          </p:cNvPicPr>
          <p:nvPr/>
        </p:nvPicPr>
        <p:blipFill>
          <a:blip r:embed="rId2"/>
          <a:stretch>
            <a:fillRect/>
          </a:stretch>
        </p:blipFill>
        <p:spPr>
          <a:xfrm>
            <a:off x="-1" y="719137"/>
            <a:ext cx="9144001" cy="54197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nna-429.gif"/>
          <p:cNvPicPr>
            <a:picLocks noChangeAspect="1"/>
          </p:cNvPicPr>
          <p:nvPr/>
        </p:nvPicPr>
        <p:blipFill>
          <a:blip r:embed="rId2"/>
          <a:stretch>
            <a:fillRect/>
          </a:stretch>
        </p:blipFill>
        <p:spPr>
          <a:xfrm>
            <a:off x="0" y="1232802"/>
            <a:ext cx="9144000" cy="50958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louboutin-medallion-429.gif"/>
          <p:cNvPicPr>
            <a:picLocks noChangeAspect="1"/>
          </p:cNvPicPr>
          <p:nvPr/>
        </p:nvPicPr>
        <p:blipFill>
          <a:blip r:embed="rId2"/>
          <a:stretch>
            <a:fillRect/>
          </a:stretch>
        </p:blipFill>
        <p:spPr>
          <a:xfrm>
            <a:off x="0" y="858837"/>
            <a:ext cx="9144000" cy="514032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louboutin-green-shoes-429.gif"/>
          <p:cNvPicPr>
            <a:picLocks noChangeAspect="1"/>
          </p:cNvPicPr>
          <p:nvPr/>
        </p:nvPicPr>
        <p:blipFill>
          <a:blip r:embed="rId2"/>
          <a:stretch>
            <a:fillRect/>
          </a:stretch>
        </p:blipFill>
        <p:spPr>
          <a:xfrm>
            <a:off x="0" y="858837"/>
            <a:ext cx="9144000" cy="51403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oco-eyes-mirror-429.gif"/>
          <p:cNvPicPr>
            <a:picLocks noChangeAspect="1"/>
          </p:cNvPicPr>
          <p:nvPr/>
        </p:nvPicPr>
        <p:blipFill>
          <a:blip r:embed="rId2"/>
          <a:stretch>
            <a:fillRect/>
          </a:stretch>
        </p:blipFill>
        <p:spPr>
          <a:xfrm>
            <a:off x="2451100" y="474663"/>
            <a:ext cx="4241800" cy="5448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oco-black-dress-429.gif"/>
          <p:cNvPicPr>
            <a:picLocks noChangeAspect="1"/>
          </p:cNvPicPr>
          <p:nvPr/>
        </p:nvPicPr>
        <p:blipFill>
          <a:blip r:embed="rId2"/>
          <a:stretch>
            <a:fillRect/>
          </a:stretch>
        </p:blipFill>
        <p:spPr>
          <a:xfrm>
            <a:off x="266699" y="704850"/>
            <a:ext cx="8610601" cy="54483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lstStyle/>
          <a:p>
            <a:r>
              <a:rPr lang="en-US" dirty="0" smtClean="0"/>
              <a:t>Frame Animation Types</a:t>
            </a:r>
            <a:endParaRPr lang="en-US" dirty="0"/>
          </a:p>
        </p:txBody>
      </p:sp>
      <p:sp>
        <p:nvSpPr>
          <p:cNvPr id="3" name="Subtitle 2"/>
          <p:cNvSpPr>
            <a:spLocks noGrp="1"/>
          </p:cNvSpPr>
          <p:nvPr>
            <p:ph type="subTitle" idx="1"/>
          </p:nvPr>
        </p:nvSpPr>
        <p:spPr>
          <a:xfrm>
            <a:off x="1371600" y="2252902"/>
            <a:ext cx="6400800" cy="2352195"/>
          </a:xfrm>
        </p:spPr>
        <p:txBody>
          <a:bodyPr/>
          <a:lstStyle/>
          <a:p>
            <a:r>
              <a:rPr lang="en-US" dirty="0" smtClean="0"/>
              <a:t>Choose to create a flipbook (if you like the draw) OR </a:t>
            </a:r>
            <a:r>
              <a:rPr lang="en-US" dirty="0" err="1" smtClean="0"/>
              <a:t>cinemagif</a:t>
            </a:r>
            <a:r>
              <a:rPr lang="en-US" dirty="0" smtClean="0"/>
              <a:t> (if you like photography)</a:t>
            </a:r>
          </a:p>
          <a:p>
            <a:endParaRPr lang="en-US" dirty="0" smtClean="0"/>
          </a:p>
          <a:p>
            <a:endParaRPr lang="en-US" dirty="0"/>
          </a:p>
        </p:txBody>
      </p:sp>
      <p:pic>
        <p:nvPicPr>
          <p:cNvPr id="4" name="Picture 3" descr="tumblr_mvli4yqKD01qlc734o4_500.gi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33178" y="3664736"/>
            <a:ext cx="2658711" cy="2733154"/>
          </a:xfrm>
          <a:prstGeom prst="rect">
            <a:avLst/>
          </a:prstGeom>
        </p:spPr>
      </p:pic>
      <p:pic>
        <p:nvPicPr>
          <p:cNvPr id="5" name="Picture 4" descr="tumblr_mvli4yqKD01qlc734o2_500.gi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915943" y="3429000"/>
            <a:ext cx="3059020" cy="314467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tv-1.gif"/>
          <p:cNvPicPr>
            <a:picLocks noChangeAspect="1"/>
          </p:cNvPicPr>
          <p:nvPr/>
        </p:nvPicPr>
        <p:blipFill>
          <a:blip r:embed="rId2"/>
          <a:stretch>
            <a:fillRect/>
          </a:stretch>
        </p:blipFill>
        <p:spPr>
          <a:xfrm>
            <a:off x="0" y="858837"/>
            <a:ext cx="9144000" cy="51403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75055"/>
            <a:ext cx="7772400" cy="2352195"/>
          </a:xfrm>
        </p:spPr>
        <p:txBody>
          <a:bodyPr>
            <a:normAutofit/>
          </a:bodyPr>
          <a:lstStyle/>
          <a:p>
            <a:r>
              <a:rPr lang="en-US" sz="6000" dirty="0" smtClean="0"/>
              <a:t>TIMELINE Animation</a:t>
            </a:r>
            <a:endParaRPr lang="en-US" sz="6000" dirty="0"/>
          </a:p>
        </p:txBody>
      </p:sp>
      <p:sp>
        <p:nvSpPr>
          <p:cNvPr id="5" name="Rectangle 4"/>
          <p:cNvSpPr/>
          <p:nvPr/>
        </p:nvSpPr>
        <p:spPr>
          <a:xfrm>
            <a:off x="954017" y="1541505"/>
            <a:ext cx="7235966" cy="2031325"/>
          </a:xfrm>
          <a:prstGeom prst="rect">
            <a:avLst/>
          </a:prstGeom>
        </p:spPr>
        <p:txBody>
          <a:bodyPr wrap="square">
            <a:spAutoFit/>
          </a:bodyPr>
          <a:lstStyle/>
          <a:p>
            <a:r>
              <a:rPr lang="en-US" dirty="0" smtClean="0"/>
              <a:t>So many great examples on my site:</a:t>
            </a:r>
            <a:br>
              <a:rPr lang="en-US" dirty="0" smtClean="0"/>
            </a:br>
            <a:r>
              <a:rPr lang="en-US" dirty="0" smtClean="0"/>
              <a:t> </a:t>
            </a:r>
            <a:r>
              <a:rPr lang="en-US" dirty="0">
                <a:hlinkClick r:id="rId2"/>
              </a:rPr>
              <a:t>http://www.shanks-creative-education.com/motion-graphics-for-</a:t>
            </a:r>
            <a:r>
              <a:rPr lang="en-US" dirty="0" smtClean="0">
                <a:hlinkClick r:id="rId2"/>
              </a:rPr>
              <a:t>web.html</a:t>
            </a:r>
            <a:endParaRPr lang="en-US" dirty="0" smtClean="0"/>
          </a:p>
          <a:p>
            <a:endParaRPr lang="en-US" dirty="0" smtClean="0"/>
          </a:p>
          <a:p>
            <a:r>
              <a:rPr lang="en-US" dirty="0" smtClean="0"/>
              <a:t>Remember this is more complex. There should be effects like color change, see example below. Or it should be a more complex story like this..</a:t>
            </a:r>
            <a:br>
              <a:rPr lang="en-US" dirty="0" smtClean="0"/>
            </a:br>
            <a:r>
              <a:rPr lang="en-US" dirty="0" smtClean="0">
                <a:hlinkClick r:id="rId3"/>
              </a:rPr>
              <a:t>https://vimeo.com/31636206</a:t>
            </a:r>
            <a:r>
              <a:rPr lang="en-US" dirty="0"/>
              <a:t> </a:t>
            </a:r>
            <a:r>
              <a:rPr lang="en-US" dirty="0" smtClean="0"/>
              <a:t>WATCH THIS, YOU WILL LOVE IT!!</a:t>
            </a:r>
          </a:p>
          <a:p>
            <a:r>
              <a:rPr lang="en-US" dirty="0" smtClean="0"/>
              <a:t> </a:t>
            </a:r>
            <a:endParaRPr lang="en-US" dirty="0"/>
          </a:p>
        </p:txBody>
      </p:sp>
      <p:pic>
        <p:nvPicPr>
          <p:cNvPr id="6" name="Picture 5" descr="tumblr_n39n7rRwu01tvbmlbo1_500.gi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120226" y="3754514"/>
            <a:ext cx="2903548" cy="290354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weet-crude-logo-animated.gif"/>
          <p:cNvPicPr>
            <a:picLocks noChangeAspect="1"/>
          </p:cNvPicPr>
          <p:nvPr/>
        </p:nvPicPr>
        <p:blipFill>
          <a:blip r:embed="rId2"/>
          <a:stretch>
            <a:fillRect/>
          </a:stretch>
        </p:blipFill>
        <p:spPr>
          <a:xfrm>
            <a:off x="5159438" y="0"/>
            <a:ext cx="5080000" cy="3810000"/>
          </a:xfrm>
          <a:prstGeom prst="rect">
            <a:avLst/>
          </a:prstGeom>
        </p:spPr>
      </p:pic>
      <p:pic>
        <p:nvPicPr>
          <p:cNvPr id="3" name="Picture 2" descr="getting-giffy-with-it.gif"/>
          <p:cNvPicPr>
            <a:picLocks noChangeAspect="1"/>
          </p:cNvPicPr>
          <p:nvPr/>
        </p:nvPicPr>
        <p:blipFill>
          <a:blip r:embed="rId3"/>
          <a:stretch>
            <a:fillRect/>
          </a:stretch>
        </p:blipFill>
        <p:spPr>
          <a:xfrm>
            <a:off x="762256" y="3593281"/>
            <a:ext cx="7629583" cy="3178993"/>
          </a:xfrm>
          <a:prstGeom prst="rect">
            <a:avLst/>
          </a:prstGeom>
        </p:spPr>
      </p:pic>
      <p:sp>
        <p:nvSpPr>
          <p:cNvPr id="2" name="TextBox 1"/>
          <p:cNvSpPr txBox="1"/>
          <p:nvPr/>
        </p:nvSpPr>
        <p:spPr>
          <a:xfrm>
            <a:off x="427275" y="324872"/>
            <a:ext cx="5995577" cy="2893100"/>
          </a:xfrm>
          <a:prstGeom prst="rect">
            <a:avLst/>
          </a:prstGeom>
          <a:noFill/>
        </p:spPr>
        <p:txBody>
          <a:bodyPr wrap="none" rtlCol="0">
            <a:spAutoFit/>
          </a:bodyPr>
          <a:lstStyle/>
          <a:p>
            <a:r>
              <a:rPr lang="en-US" sz="1400" dirty="0" smtClean="0"/>
              <a:t>Consider animating a logo you have made </a:t>
            </a:r>
          </a:p>
          <a:p>
            <a:endParaRPr lang="en-US" sz="1400" dirty="0" smtClean="0"/>
          </a:p>
          <a:p>
            <a:r>
              <a:rPr lang="en-US" sz="1400" dirty="0" smtClean="0"/>
              <a:t>Consider putting a logo you have made into a scene that is animated and works</a:t>
            </a:r>
          </a:p>
          <a:p>
            <a:r>
              <a:rPr lang="en-US" sz="1400" dirty="0" smtClean="0"/>
              <a:t>with the brand you developed for the company.</a:t>
            </a:r>
          </a:p>
          <a:p>
            <a:endParaRPr lang="en-US" sz="1400" dirty="0" smtClean="0"/>
          </a:p>
          <a:p>
            <a:r>
              <a:rPr lang="en-US" sz="1400" dirty="0" smtClean="0"/>
              <a:t>Consider animating a cool graphic you have, or hand drawn type.</a:t>
            </a:r>
          </a:p>
          <a:p>
            <a:endParaRPr lang="en-US" sz="1400" dirty="0" smtClean="0"/>
          </a:p>
          <a:p>
            <a:r>
              <a:rPr lang="en-US" sz="1400" dirty="0" smtClean="0"/>
              <a:t>If you use preexisting imagery remember each thing you want to move needs to </a:t>
            </a:r>
            <a:br>
              <a:rPr lang="en-US" sz="1400" dirty="0" smtClean="0"/>
            </a:br>
            <a:r>
              <a:rPr lang="en-US" sz="1400" dirty="0" smtClean="0"/>
              <a:t>be on its own layer!</a:t>
            </a:r>
          </a:p>
          <a:p>
            <a:endParaRPr lang="en-US" sz="1400" dirty="0" smtClean="0"/>
          </a:p>
          <a:p>
            <a:r>
              <a:rPr lang="en-US" sz="1400" dirty="0" smtClean="0"/>
              <a:t>Example below from: </a:t>
            </a:r>
            <a:br>
              <a:rPr lang="en-US" sz="1400" dirty="0" smtClean="0"/>
            </a:br>
            <a:r>
              <a:rPr lang="en-US" sz="1400" dirty="0" smtClean="0">
                <a:hlinkClick r:id="rId4"/>
              </a:rPr>
              <a:t>http://dandenney.com/posts/front-end-dev/photoshops-timeline-rocks</a:t>
            </a:r>
            <a:endParaRPr lang="en-US" sz="1400" dirty="0" smtClean="0"/>
          </a:p>
          <a:p>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lS76yRXjzzWZPgB-GbqofQ.jpe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25726" y="1454250"/>
            <a:ext cx="7292547" cy="5186824"/>
          </a:xfrm>
          <a:prstGeom prst="rect">
            <a:avLst/>
          </a:prstGeom>
        </p:spPr>
      </p:pic>
      <p:sp>
        <p:nvSpPr>
          <p:cNvPr id="3" name="TextBox 2"/>
          <p:cNvSpPr txBox="1"/>
          <p:nvPr/>
        </p:nvSpPr>
        <p:spPr>
          <a:xfrm>
            <a:off x="610731" y="271460"/>
            <a:ext cx="8500494" cy="923330"/>
          </a:xfrm>
          <a:prstGeom prst="rect">
            <a:avLst/>
          </a:prstGeom>
          <a:noFill/>
        </p:spPr>
        <p:txBody>
          <a:bodyPr wrap="none" rtlCol="0">
            <a:spAutoFit/>
          </a:bodyPr>
          <a:lstStyle/>
          <a:p>
            <a:r>
              <a:rPr lang="en-US" dirty="0" smtClean="0"/>
              <a:t>Start with storyboard! Do not come in and try to explain it to me. SHOW ME!</a:t>
            </a:r>
            <a:br>
              <a:rPr lang="en-US" dirty="0" smtClean="0"/>
            </a:br>
            <a:r>
              <a:rPr lang="en-US" dirty="0" smtClean="0"/>
              <a:t>Remember, unlike this example, think about how the end will lead back to the beginning,</a:t>
            </a:r>
            <a:br>
              <a:rPr lang="en-US" dirty="0" smtClean="0"/>
            </a:br>
            <a:r>
              <a:rPr lang="en-US" dirty="0" smtClean="0"/>
              <a:t>even if it is a simple fade back to the beginning from a similar frame at the end.</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827668f6137864788af4192c7fa89b1.jp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8257" y="1089632"/>
            <a:ext cx="7807485" cy="49707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92986" y="474344"/>
            <a:ext cx="8330119" cy="6186310"/>
          </a:xfrm>
          <a:prstGeom prst="rect">
            <a:avLst/>
          </a:prstGeom>
          <a:noFill/>
        </p:spPr>
        <p:txBody>
          <a:bodyPr wrap="square" rtlCol="0">
            <a:spAutoFit/>
          </a:bodyPr>
          <a:lstStyle/>
          <a:p>
            <a:r>
              <a:rPr lang="en-US" dirty="0" smtClean="0"/>
              <a:t>BE CREATIVE</a:t>
            </a:r>
          </a:p>
          <a:p>
            <a:endParaRPr lang="en-US" dirty="0" smtClean="0"/>
          </a:p>
          <a:p>
            <a:r>
              <a:rPr lang="en-US" dirty="0" smtClean="0"/>
              <a:t>CHECK OUT </a:t>
            </a:r>
            <a:r>
              <a:rPr lang="en-US" dirty="0" smtClean="0">
                <a:hlinkClick r:id="rId2"/>
              </a:rPr>
              <a:t>http://www.motionserved.com/</a:t>
            </a:r>
            <a:r>
              <a:rPr lang="en-US" dirty="0"/>
              <a:t> </a:t>
            </a:r>
            <a:r>
              <a:rPr lang="en-US" dirty="0" smtClean="0"/>
              <a:t>to get inspired, understand there are limitations in PS.</a:t>
            </a:r>
          </a:p>
          <a:p>
            <a:endParaRPr lang="en-US" dirty="0" smtClean="0"/>
          </a:p>
          <a:p>
            <a:r>
              <a:rPr lang="en-US" dirty="0" smtClean="0"/>
              <a:t>Finished Frame and Timeline GIFS (2 total) are due week 4. They should be</a:t>
            </a:r>
          </a:p>
          <a:p>
            <a:r>
              <a:rPr lang="en-US" dirty="0"/>
              <a:t>f</a:t>
            </a:r>
            <a:r>
              <a:rPr lang="en-US" dirty="0" smtClean="0"/>
              <a:t>inished pieces you spent time developing in craft and concept.</a:t>
            </a:r>
          </a:p>
          <a:p>
            <a:endParaRPr lang="en-US" dirty="0" smtClean="0"/>
          </a:p>
          <a:p>
            <a:r>
              <a:rPr lang="en-US" dirty="0" smtClean="0"/>
              <a:t>I can not show you every technique! So some research into specialty things, specific to your project, is required! For example it will be up to you to find tutorials about drawing a character walk cycle, or making something grow, or other techniques that I am not reviewing in class. I am showing you the basics of the tools and it is up to you to bring the creativity, the will to make your project happen and the passion to make your project happen.  I am here to guide and help. This class will require you to work. You may use some imagery or type projects you might already have. </a:t>
            </a:r>
          </a:p>
          <a:p>
            <a:endParaRPr lang="en-US" dirty="0" smtClean="0"/>
          </a:p>
          <a:p>
            <a:r>
              <a:rPr lang="en-US" dirty="0" smtClean="0"/>
              <a:t>Think of these are excellent portfolio pieces. Many students have gotten great jobs from their work I this class. Knowing some motion graphics and After Effects is very marketable. </a:t>
            </a:r>
          </a:p>
          <a:p>
            <a:endParaRPr lang="en-US" dirty="0" smtClean="0"/>
          </a:p>
          <a:p>
            <a:r>
              <a:rPr lang="en-US" dirty="0" smtClean="0"/>
              <a:t>This class requires you think in a different way. You have to think about how things move.</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DUE WEEK 2</a:t>
            </a:r>
            <a:endParaRPr lang="en-US" dirty="0"/>
          </a:p>
        </p:txBody>
      </p:sp>
      <p:sp>
        <p:nvSpPr>
          <p:cNvPr id="3" name="Content Placeholder 2"/>
          <p:cNvSpPr>
            <a:spLocks noGrp="1"/>
          </p:cNvSpPr>
          <p:nvPr>
            <p:ph idx="1"/>
          </p:nvPr>
        </p:nvSpPr>
        <p:spPr>
          <a:xfrm>
            <a:off x="457200" y="1600201"/>
            <a:ext cx="8229600" cy="2394140"/>
          </a:xfrm>
        </p:spPr>
        <p:txBody>
          <a:bodyPr vert="horz">
            <a:noAutofit/>
          </a:bodyPr>
          <a:lstStyle/>
          <a:p>
            <a:r>
              <a:rPr lang="en-US" sz="1800" dirty="0" smtClean="0"/>
              <a:t>Flipbook: Drawn pages OR </a:t>
            </a:r>
            <a:r>
              <a:rPr lang="en-US" sz="1800" dirty="0" err="1" smtClean="0"/>
              <a:t>Cinemagif</a:t>
            </a:r>
            <a:r>
              <a:rPr lang="en-US" sz="1800" dirty="0" smtClean="0"/>
              <a:t>: Shoot frames (video or burst shoot photography)</a:t>
            </a:r>
            <a:br>
              <a:rPr lang="en-US" sz="1800" dirty="0" smtClean="0"/>
            </a:br>
            <a:endParaRPr lang="en-US" sz="1800" dirty="0" smtClean="0"/>
          </a:p>
          <a:p>
            <a:r>
              <a:rPr lang="en-US" sz="1800" dirty="0" smtClean="0"/>
              <a:t>Timeline storyboard. If using existing graphics or type bring them</a:t>
            </a:r>
            <a:br>
              <a:rPr lang="en-US" sz="1800" dirty="0" smtClean="0"/>
            </a:br>
            <a:r>
              <a:rPr lang="en-US" sz="1800" dirty="0" smtClean="0"/>
              <a:t/>
            </a:r>
            <a:br>
              <a:rPr lang="en-US" sz="1800" dirty="0" smtClean="0"/>
            </a:br>
            <a:r>
              <a:rPr lang="en-US" sz="1800" dirty="0" smtClean="0"/>
              <a:t>LIVE Q&amp;A session today from 4-7. Chat me from </a:t>
            </a:r>
            <a:r>
              <a:rPr lang="en-US" sz="1800" dirty="0" err="1" smtClean="0"/>
              <a:t>Facebook</a:t>
            </a:r>
            <a:r>
              <a:rPr lang="en-US" sz="1800" dirty="0" smtClean="0"/>
              <a:t> or from Gmail </a:t>
            </a:r>
            <a:r>
              <a:rPr lang="en-US" sz="1800" dirty="0" smtClean="0">
                <a:hlinkClick r:id="rId2"/>
              </a:rPr>
              <a:t>cshanks.aiph@gmail.com</a:t>
            </a:r>
            <a:r>
              <a:rPr lang="en-US" sz="1800" dirty="0" smtClean="0"/>
              <a:t>. Review ideas  with me, throw some stuff by me, or just stop in.</a:t>
            </a:r>
            <a:br>
              <a:rPr lang="en-US" sz="1800" dirty="0" smtClean="0"/>
            </a:br>
            <a:r>
              <a:rPr lang="en-US" sz="1800" dirty="0" smtClean="0"/>
              <a:t/>
            </a:r>
            <a:br>
              <a:rPr lang="en-US" sz="1800" dirty="0" smtClean="0"/>
            </a:br>
            <a:r>
              <a:rPr lang="en-US" sz="1800" dirty="0" smtClean="0"/>
              <a:t>NOT BEING ABLE TO SPEAK IS KILLING ME SLOOOOOWLY. Come converse with me…PPPPLLLLLLEEEEEAAAAAASSSSSEEEE. Typing is better </a:t>
            </a:r>
            <a:r>
              <a:rPr lang="en-US" sz="1800" smtClean="0"/>
              <a:t>than nothing.</a:t>
            </a:r>
          </a:p>
          <a:p>
            <a:endParaRPr lang="en-US" sz="18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extBox 12"/>
          <p:cNvSpPr txBox="1"/>
          <p:nvPr/>
        </p:nvSpPr>
        <p:spPr>
          <a:xfrm>
            <a:off x="916668" y="1823708"/>
            <a:ext cx="7724836" cy="2862323"/>
          </a:xfrm>
          <a:prstGeom prst="rect">
            <a:avLst/>
          </a:prstGeom>
          <a:noFill/>
        </p:spPr>
        <p:txBody>
          <a:bodyPr wrap="square" rtlCol="0">
            <a:spAutoFit/>
          </a:bodyPr>
          <a:lstStyle/>
          <a:p>
            <a:r>
              <a:rPr lang="en-US" dirty="0" smtClean="0"/>
              <a:t>Watch movie here: </a:t>
            </a:r>
            <a:r>
              <a:rPr lang="en-US" dirty="0" smtClean="0">
                <a:hlinkClick r:id="rId3"/>
              </a:rPr>
              <a:t>https://vimeo.com/23673802</a:t>
            </a:r>
            <a:endParaRPr lang="en-US" dirty="0" smtClean="0"/>
          </a:p>
          <a:p>
            <a:endParaRPr lang="en-US" dirty="0" smtClean="0"/>
          </a:p>
          <a:p>
            <a:r>
              <a:rPr lang="en-US" dirty="0" smtClean="0"/>
              <a:t>Example of a </a:t>
            </a:r>
            <a:r>
              <a:rPr lang="en-US" dirty="0" smtClean="0"/>
              <a:t>computer graphic printed flipbook, great presentation. But notice how the end just stops and does not lead back to the beginning, this is not the type of ending you want.</a:t>
            </a:r>
          </a:p>
          <a:p>
            <a:endParaRPr lang="en-US" dirty="0" smtClean="0"/>
          </a:p>
          <a:p>
            <a:r>
              <a:rPr lang="en-US" dirty="0" smtClean="0"/>
              <a:t>Also check out this one </a:t>
            </a:r>
            <a:r>
              <a:rPr lang="en-US" dirty="0" smtClean="0">
                <a:hlinkClick r:id="rId4"/>
              </a:rPr>
              <a:t>http://escamilla000.tumblr.com/post/115025849378</a:t>
            </a:r>
            <a:endParaRPr lang="en-US" dirty="0" smtClean="0"/>
          </a:p>
          <a:p>
            <a:r>
              <a:rPr lang="en-US" dirty="0" smtClean="0"/>
              <a:t>Again it could have </a:t>
            </a:r>
            <a:r>
              <a:rPr lang="en-US" dirty="0" smtClean="0"/>
              <a:t>had a better end so it would loop to the beginning. But the hand drawn animation is great!</a:t>
            </a:r>
            <a:endParaRPr lang="en-US" dirty="0" smtClean="0"/>
          </a:p>
          <a:p>
            <a:endParaRPr lang="en-US" dirty="0" smtClean="0"/>
          </a:p>
        </p:txBody>
      </p:sp>
      <p:sp>
        <p:nvSpPr>
          <p:cNvPr id="14" name="Subtitle 2"/>
          <p:cNvSpPr txBox="1">
            <a:spLocks/>
          </p:cNvSpPr>
          <p:nvPr/>
        </p:nvSpPr>
        <p:spPr>
          <a:xfrm>
            <a:off x="1371600" y="193900"/>
            <a:ext cx="6400800" cy="2352195"/>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6000" b="0" i="0" u="none" strike="noStrike" kern="1200" cap="none" spc="0" normalizeH="0" baseline="0" noProof="0" dirty="0" smtClean="0">
                <a:ln>
                  <a:noFill/>
                </a:ln>
                <a:solidFill>
                  <a:schemeClr val="tx1">
                    <a:tint val="75000"/>
                  </a:schemeClr>
                </a:solidFill>
                <a:effectLst/>
                <a:uLnTx/>
                <a:uFillTx/>
                <a:latin typeface="+mn-lt"/>
                <a:ea typeface="+mn-ea"/>
                <a:cs typeface="+mn-cs"/>
              </a:rPr>
              <a:t>FLIPBOOK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027577" y="403959"/>
            <a:ext cx="7088843" cy="923330"/>
          </a:xfrm>
          <a:prstGeom prst="rect">
            <a:avLst/>
          </a:prstGeom>
        </p:spPr>
        <p:txBody>
          <a:bodyPr wrap="square">
            <a:spAutoFit/>
          </a:bodyPr>
          <a:lstStyle/>
          <a:p>
            <a:r>
              <a:rPr lang="en-US" dirty="0" smtClean="0"/>
              <a:t>Example of a computer graphic printed flipbook, great presentation. Again great idea but the end should lead back to the beginning</a:t>
            </a:r>
          </a:p>
          <a:p>
            <a:endParaRPr lang="en-US" dirty="0" smtClean="0"/>
          </a:p>
        </p:txBody>
      </p:sp>
      <p:pic>
        <p:nvPicPr>
          <p:cNvPr id="5" name="Picture 4"/>
          <p:cNvPicPr>
            <a:picLocks noChangeAspect="1"/>
          </p:cNvPicPr>
          <p:nvPr/>
        </p:nvPicPr>
        <p:blipFill>
          <a:blip r:embed="rId2"/>
          <a:stretch>
            <a:fillRect/>
          </a:stretch>
        </p:blipFill>
        <p:spPr>
          <a:xfrm>
            <a:off x="413270" y="1163400"/>
            <a:ext cx="8317459" cy="55485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heshire-Cat-Mini-Flip-Book.gif"/>
          <p:cNvPicPr>
            <a:picLocks noChangeAspect="1"/>
          </p:cNvPicPr>
          <p:nvPr/>
        </p:nvPicPr>
        <p:blipFill>
          <a:blip r:embed="rId2"/>
          <a:stretch>
            <a:fillRect/>
          </a:stretch>
        </p:blipFill>
        <p:spPr>
          <a:xfrm>
            <a:off x="1714500" y="2408791"/>
            <a:ext cx="5715000" cy="3213100"/>
          </a:xfrm>
          <a:prstGeom prst="rect">
            <a:avLst/>
          </a:prstGeom>
        </p:spPr>
      </p:pic>
      <p:sp>
        <p:nvSpPr>
          <p:cNvPr id="3" name="TextBox 2"/>
          <p:cNvSpPr txBox="1"/>
          <p:nvPr/>
        </p:nvSpPr>
        <p:spPr>
          <a:xfrm>
            <a:off x="1714500" y="814380"/>
            <a:ext cx="5715000" cy="923330"/>
          </a:xfrm>
          <a:prstGeom prst="rect">
            <a:avLst/>
          </a:prstGeom>
          <a:noFill/>
        </p:spPr>
        <p:txBody>
          <a:bodyPr wrap="square" rtlCol="0">
            <a:spAutoFit/>
          </a:bodyPr>
          <a:lstStyle/>
          <a:p>
            <a:r>
              <a:rPr lang="en-US" dirty="0" smtClean="0"/>
              <a:t>Example of a hand drawn flipbook. The end could have lead back to the beginning better by reversing the disappearing act of the cat.</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5-04-07 at 10.43.22 AM.png"/>
          <p:cNvPicPr>
            <a:picLocks noChangeAspect="1"/>
          </p:cNvPicPr>
          <p:nvPr/>
        </p:nvPicPr>
        <p:blipFill>
          <a:blip r:embed="rId2"/>
          <a:stretch>
            <a:fillRect/>
          </a:stretch>
        </p:blipFill>
        <p:spPr>
          <a:xfrm>
            <a:off x="1598637" y="2472225"/>
            <a:ext cx="5946726" cy="4036754"/>
          </a:xfrm>
          <a:prstGeom prst="rect">
            <a:avLst/>
          </a:prstGeom>
        </p:spPr>
      </p:pic>
      <p:sp>
        <p:nvSpPr>
          <p:cNvPr id="8" name="Rectangle 7"/>
          <p:cNvSpPr/>
          <p:nvPr/>
        </p:nvSpPr>
        <p:spPr>
          <a:xfrm>
            <a:off x="226435" y="193900"/>
            <a:ext cx="8648256" cy="369332"/>
          </a:xfrm>
          <a:prstGeom prst="rect">
            <a:avLst/>
          </a:prstGeom>
        </p:spPr>
        <p:txBody>
          <a:bodyPr wrap="square">
            <a:spAutoFit/>
          </a:bodyPr>
          <a:lstStyle/>
          <a:p>
            <a:pPr algn="ctr"/>
            <a:r>
              <a:rPr lang="en-US" dirty="0" smtClean="0"/>
              <a:t>Look the motion is seamless!!! This is what we are going for.</a:t>
            </a:r>
            <a:endParaRPr lang="en-US" dirty="0"/>
          </a:p>
        </p:txBody>
      </p:sp>
      <p:pic>
        <p:nvPicPr>
          <p:cNvPr id="9" name="Picture 8" descr="23f4dba0bae8013247f9422a7722910e.gif"/>
          <p:cNvPicPr>
            <a:picLocks noChangeAspect="1"/>
          </p:cNvPicPr>
          <p:nvPr/>
        </p:nvPicPr>
        <p:blipFill>
          <a:blip r:embed="rId3"/>
          <a:stretch>
            <a:fillRect/>
          </a:stretch>
        </p:blipFill>
        <p:spPr>
          <a:xfrm>
            <a:off x="2912461" y="193900"/>
            <a:ext cx="3698944" cy="248569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714500" y="814380"/>
            <a:ext cx="5715000" cy="646331"/>
          </a:xfrm>
          <a:prstGeom prst="rect">
            <a:avLst/>
          </a:prstGeom>
          <a:noFill/>
        </p:spPr>
        <p:txBody>
          <a:bodyPr wrap="square" rtlCol="0">
            <a:spAutoFit/>
          </a:bodyPr>
          <a:lstStyle/>
          <a:p>
            <a:r>
              <a:rPr lang="en-US" dirty="0" smtClean="0"/>
              <a:t>Example of a hand drawn flipbook, NOTICE how the end leads back to the beginning?? This is what you want.</a:t>
            </a:r>
            <a:endParaRPr lang="en-US" dirty="0"/>
          </a:p>
        </p:txBody>
      </p:sp>
      <p:pic>
        <p:nvPicPr>
          <p:cNvPr id="4" name="Picture 3" descr="giphy.gif"/>
          <p:cNvPicPr>
            <a:picLocks noChangeAspect="1"/>
          </p:cNvPicPr>
          <p:nvPr/>
        </p:nvPicPr>
        <p:blipFill>
          <a:blip r:embed="rId2"/>
          <a:stretch>
            <a:fillRect/>
          </a:stretch>
        </p:blipFill>
        <p:spPr>
          <a:xfrm>
            <a:off x="2311400" y="1946325"/>
            <a:ext cx="4521200" cy="2603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240349" y="687169"/>
            <a:ext cx="6623628" cy="923330"/>
          </a:xfrm>
          <a:prstGeom prst="rect">
            <a:avLst/>
          </a:prstGeom>
          <a:noFill/>
        </p:spPr>
        <p:txBody>
          <a:bodyPr wrap="none" rtlCol="0">
            <a:spAutoFit/>
          </a:bodyPr>
          <a:lstStyle/>
          <a:p>
            <a:r>
              <a:rPr lang="en-US" dirty="0" smtClean="0"/>
              <a:t>Your finished GIF will resemble something like this……endless motion</a:t>
            </a:r>
          </a:p>
          <a:p>
            <a:r>
              <a:rPr lang="en-US" dirty="0" smtClean="0">
                <a:hlinkClick r:id="rId2"/>
              </a:rPr>
              <a:t>http://katedrawsthings.tumblr.com/</a:t>
            </a:r>
            <a:endParaRPr lang="en-US" dirty="0" smtClean="0"/>
          </a:p>
          <a:p>
            <a:endParaRPr lang="en-US" dirty="0"/>
          </a:p>
        </p:txBody>
      </p:sp>
      <p:pic>
        <p:nvPicPr>
          <p:cNvPr id="5" name="Picture 4" descr="tumblr_nlncv5CS2f1r8bgzno1_1280.gif"/>
          <p:cNvPicPr>
            <a:picLocks noChangeAspect="1"/>
          </p:cNvPicPr>
          <p:nvPr/>
        </p:nvPicPr>
        <p:blipFill>
          <a:blip r:embed="rId3"/>
          <a:stretch>
            <a:fillRect/>
          </a:stretch>
        </p:blipFill>
        <p:spPr>
          <a:xfrm>
            <a:off x="1728952" y="1512420"/>
            <a:ext cx="5686096" cy="50159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52422" y="310240"/>
            <a:ext cx="8239155" cy="830997"/>
          </a:xfrm>
          <a:prstGeom prst="rect">
            <a:avLst/>
          </a:prstGeom>
          <a:noFill/>
        </p:spPr>
        <p:txBody>
          <a:bodyPr wrap="square" rtlCol="0">
            <a:spAutoFit/>
          </a:bodyPr>
          <a:lstStyle/>
          <a:p>
            <a:r>
              <a:rPr lang="en-US" sz="1600" dirty="0" smtClean="0"/>
              <a:t>Frames from a flipbook, you will scan or load each individual frame and compile them as layers  in PS to create a GIF. All you need to do for homework is create the frames either hand drawn or in PS or Illustrator. Next class we will make the animations together.</a:t>
            </a:r>
            <a:endParaRPr lang="en-US" sz="1600" dirty="0"/>
          </a:p>
        </p:txBody>
      </p:sp>
      <p:pic>
        <p:nvPicPr>
          <p:cNvPr id="4" name="Picture 3"/>
          <p:cNvPicPr>
            <a:picLocks noChangeAspect="1"/>
          </p:cNvPicPr>
          <p:nvPr/>
        </p:nvPicPr>
        <p:blipFill>
          <a:blip r:embed="rId2"/>
          <a:stretch>
            <a:fillRect/>
          </a:stretch>
        </p:blipFill>
        <p:spPr>
          <a:xfrm>
            <a:off x="524801" y="1328215"/>
            <a:ext cx="8128000" cy="49657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TotalTime>
  <Words>1034</Words>
  <Application>Microsoft Macintosh PowerPoint</Application>
  <PresentationFormat>On-screen Show (4:3)</PresentationFormat>
  <Paragraphs>65</Paragraphs>
  <Slides>26</Slides>
  <Notes>1</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Office Theme</vt:lpstr>
      <vt:lpstr>You will create a Frame and a Timeline GIF in PS</vt:lpstr>
      <vt:lpstr>Frame Animation Types</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DUE WEEK 2</vt:lpstr>
    </vt:vector>
  </TitlesOfParts>
  <Company>EDMC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Frame Animation</dc:title>
  <dc:creator>Christine Shanks</dc:creator>
  <cp:lastModifiedBy>Christine Shanks</cp:lastModifiedBy>
  <cp:revision>59</cp:revision>
  <dcterms:created xsi:type="dcterms:W3CDTF">2015-04-07T13:58:15Z</dcterms:created>
  <dcterms:modified xsi:type="dcterms:W3CDTF">2015-04-07T15:46:26Z</dcterms:modified>
</cp:coreProperties>
</file>